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697" r:id="rId5"/>
  </p:sldMasterIdLst>
  <p:notesMasterIdLst>
    <p:notesMasterId r:id="rId52"/>
  </p:notesMasterIdLst>
  <p:handoutMasterIdLst>
    <p:handoutMasterId r:id="rId53"/>
  </p:handoutMasterIdLst>
  <p:sldIdLst>
    <p:sldId id="327" r:id="rId6"/>
    <p:sldId id="330" r:id="rId7"/>
    <p:sldId id="331"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33" r:id="rId24"/>
    <p:sldId id="334" r:id="rId25"/>
    <p:sldId id="307" r:id="rId26"/>
    <p:sldId id="306" r:id="rId27"/>
    <p:sldId id="308" r:id="rId28"/>
    <p:sldId id="348" r:id="rId29"/>
    <p:sldId id="349" r:id="rId30"/>
    <p:sldId id="350" r:id="rId31"/>
    <p:sldId id="351" r:id="rId32"/>
    <p:sldId id="352" r:id="rId33"/>
    <p:sldId id="353" r:id="rId34"/>
    <p:sldId id="354" r:id="rId35"/>
    <p:sldId id="355" r:id="rId36"/>
    <p:sldId id="356" r:id="rId37"/>
    <p:sldId id="357" r:id="rId38"/>
    <p:sldId id="294" r:id="rId39"/>
    <p:sldId id="342" r:id="rId40"/>
    <p:sldId id="343" r:id="rId41"/>
    <p:sldId id="344" r:id="rId42"/>
    <p:sldId id="321" r:id="rId43"/>
    <p:sldId id="358" r:id="rId44"/>
    <p:sldId id="359" r:id="rId45"/>
    <p:sldId id="360" r:id="rId46"/>
    <p:sldId id="288" r:id="rId47"/>
    <p:sldId id="347" r:id="rId48"/>
    <p:sldId id="320" r:id="rId49"/>
    <p:sldId id="274"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779" autoAdjust="0"/>
    <p:restoredTop sz="94434" autoAdjust="0"/>
  </p:normalViewPr>
  <p:slideViewPr>
    <p:cSldViewPr snapToGrid="0" snapToObjects="1">
      <p:cViewPr varScale="1">
        <p:scale>
          <a:sx n="74" d="100"/>
          <a:sy n="74" d="100"/>
        </p:scale>
        <p:origin x="79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6/20/2022</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jpeg>
</file>

<file path=ppt/media/image39.png>
</file>

<file path=ppt/media/image4.jpeg>
</file>

<file path=ppt/media/image40.png>
</file>

<file path=ppt/media/image41.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668788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8849492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8D0DEEF-B8DB-47B2-8FA3-AD4018A7F121}"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18618830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D0DEEF-B8DB-47B2-8FA3-AD4018A7F121}"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30095537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8D0DEEF-B8DB-47B2-8FA3-AD4018A7F121}"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18951131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8D0DEEF-B8DB-47B2-8FA3-AD4018A7F121}"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526944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8D0DEEF-B8DB-47B2-8FA3-AD4018A7F121}" type="datetimeFigureOut">
              <a:rPr lang="en-US" smtClean="0"/>
              <a:t>6/20/2022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3137129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8D0DEEF-B8DB-47B2-8FA3-AD4018A7F121}" type="datetimeFigureOut">
              <a:rPr lang="en-US" smtClean="0"/>
              <a:t>6/20/2022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4756598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D0DEEF-B8DB-47B2-8FA3-AD4018A7F121}" type="datetimeFigureOut">
              <a:rPr lang="en-US" smtClean="0"/>
              <a:t>6/20/2022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20088228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D0DEEF-B8DB-47B2-8FA3-AD4018A7F121}"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32247268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D0DEEF-B8DB-47B2-8FA3-AD4018A7F121}"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37341951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D0DEEF-B8DB-47B2-8FA3-AD4018A7F121}"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1359709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D0DEEF-B8DB-47B2-8FA3-AD4018A7F121}"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6B1E40-11EB-445B-907D-B22F4335DFC2}" type="slidenum">
              <a:rPr lang="en-US" smtClean="0"/>
              <a:t>‹#›</a:t>
            </a:fld>
            <a:endParaRPr lang="en-US"/>
          </a:p>
        </p:txBody>
      </p:sp>
    </p:spTree>
    <p:extLst>
      <p:ext uri="{BB962C8B-B14F-4D97-AF65-F5344CB8AC3E}">
        <p14:creationId xmlns:p14="http://schemas.microsoft.com/office/powerpoint/2010/main" val="640196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6/20/2022</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D0DEEF-B8DB-47B2-8FA3-AD4018A7F121}" type="datetimeFigureOut">
              <a:rPr lang="en-US" smtClean="0"/>
              <a:t>6/20/2022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6B1E40-11EB-445B-907D-B22F4335DFC2}" type="slidenum">
              <a:rPr lang="en-US" smtClean="0"/>
              <a:t>‹#›</a:t>
            </a:fld>
            <a:endParaRPr lang="en-US"/>
          </a:p>
        </p:txBody>
      </p:sp>
    </p:spTree>
    <p:extLst>
      <p:ext uri="{BB962C8B-B14F-4D97-AF65-F5344CB8AC3E}">
        <p14:creationId xmlns:p14="http://schemas.microsoft.com/office/powerpoint/2010/main" val="341552822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achinGuptaML/IBM-Data-Science-Capstone-SpaceX/blob/main/Wk1_Data_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achinGuptaML/IBM-Data-Science-Capstone-SpaceX/blob/main/Wk02_EDA-Data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achinGuptaML/IBM-Data-Science-Capstone-SpaceX/blob/main/Wk02_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achinGuptaML/IBM-Data-Science-Capstone-SpaceX/blob/main/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achinGuptaML/IBM-Data-Science-Capstone-SpaceX/blob/main/Wk04_Machine_Learning_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achinGuptaML/IBM-Data-Science-Capstone-SpaceX/blob/main/Wk1_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achinGuptaML/IBM-Data-Science-Capstone-SpaceX/blob/main/Wk1_Data_collection_with_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err="1" smtClean="0">
                <a:solidFill>
                  <a:schemeClr val="bg2"/>
                </a:solidFill>
                <a:latin typeface="Abadi"/>
                <a:ea typeface="SF Pro" pitchFamily="2" charset="0"/>
                <a:cs typeface="SF Pro" pitchFamily="2" charset="0"/>
              </a:rPr>
              <a:t>Sachinkumar</a:t>
            </a:r>
            <a:r>
              <a:rPr lang="en-US" dirty="0" smtClean="0">
                <a:solidFill>
                  <a:schemeClr val="bg2"/>
                </a:solidFill>
                <a:latin typeface="Abadi"/>
                <a:ea typeface="SF Pro" pitchFamily="2" charset="0"/>
                <a:cs typeface="SF Pro" pitchFamily="2" charset="0"/>
              </a:rPr>
              <a:t> Gupta</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9</a:t>
            </a:r>
            <a:r>
              <a:rPr lang="en-US" baseline="30000" dirty="0" smtClean="0">
                <a:solidFill>
                  <a:schemeClr val="bg2"/>
                </a:solidFill>
                <a:latin typeface="Abadi" panose="020B0604020104020204" pitchFamily="34" charset="0"/>
                <a:ea typeface="SF Pro" pitchFamily="2" charset="0"/>
                <a:cs typeface="SF Pro" pitchFamily="2" charset="0"/>
              </a:rPr>
              <a:t>th</a:t>
            </a:r>
            <a:r>
              <a:rPr lang="en-US" dirty="0" smtClean="0">
                <a:solidFill>
                  <a:schemeClr val="bg2"/>
                </a:solidFill>
                <a:latin typeface="Abadi" panose="020B0604020104020204" pitchFamily="34" charset="0"/>
                <a:ea typeface="SF Pro" pitchFamily="2" charset="0"/>
                <a:cs typeface="SF Pro" pitchFamily="2" charset="0"/>
              </a:rPr>
              <a:t> June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xmlns="" id="{1B07C49E-AFFC-EC46-8930-E4D428F5F943}"/>
              </a:ext>
            </a:extLst>
          </p:cNvPr>
          <p:cNvSpPr txBox="1">
            <a:spLocks/>
          </p:cNvSpPr>
          <p:nvPr/>
        </p:nvSpPr>
        <p:spPr>
          <a:xfrm>
            <a:off x="6027812" y="1486343"/>
            <a:ext cx="543016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smtClean="0">
                <a:solidFill>
                  <a:schemeClr val="accent3">
                    <a:lumMod val="25000"/>
                  </a:schemeClr>
                </a:solidFill>
                <a:latin typeface="Abadi" panose="020B0604020104020204" pitchFamily="34" charset="0"/>
              </a:rPr>
              <a:t>We performed exploratory data analysis and determined the training labels.</a:t>
            </a:r>
          </a:p>
          <a:p>
            <a:r>
              <a:rPr lang="en-US" sz="2200" dirty="0" smtClean="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smtClean="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 link to the notebook </a:t>
            </a:r>
            <a:r>
              <a:rPr lang="en-US" sz="2200" dirty="0">
                <a:solidFill>
                  <a:schemeClr val="accent3">
                    <a:lumMod val="25000"/>
                  </a:schemeClr>
                </a:solidFill>
                <a:latin typeface="Abadi" panose="020B0604020104020204" pitchFamily="34" charset="0"/>
              </a:rPr>
              <a:t>is </a:t>
            </a:r>
            <a:r>
              <a:rPr lang="en-US" sz="2200" dirty="0">
                <a:solidFill>
                  <a:schemeClr val="accent3">
                    <a:lumMod val="25000"/>
                  </a:schemeClr>
                </a:solidFill>
                <a:latin typeface="Abadi" panose="020B0604020104020204" pitchFamily="34" charset="0"/>
                <a:hlinkClick r:id="rId3"/>
              </a:rPr>
              <a:t>https://</a:t>
            </a:r>
            <a:r>
              <a:rPr lang="en-US" sz="2200" dirty="0" smtClean="0">
                <a:solidFill>
                  <a:schemeClr val="accent3">
                    <a:lumMod val="25000"/>
                  </a:schemeClr>
                </a:solidFill>
                <a:latin typeface="Abadi" panose="020B0604020104020204" pitchFamily="34" charset="0"/>
                <a:hlinkClick r:id="rId3"/>
              </a:rPr>
              <a:t>github.com/SachinGuptaML/IBM-Data-Science-Capstone-SpaceX/blob/main/Wk1_Data_wrangling.ipynb</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dirty="0" smtClean="0"/>
          </a:p>
          <a:p>
            <a:endParaRPr lang="en-US" dirty="0"/>
          </a:p>
        </p:txBody>
      </p:sp>
      <p:pic>
        <p:nvPicPr>
          <p:cNvPr id="7" name="Picture 6">
            <a:extLst>
              <a:ext uri="{FF2B5EF4-FFF2-40B4-BE49-F238E27FC236}">
                <a16:creationId xmlns:a16="http://schemas.microsoft.com/office/drawing/2014/main" xmlns=""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xmlns="" id="{1B07C49E-AFFC-EC46-8930-E4D428F5F943}"/>
              </a:ext>
            </a:extLst>
          </p:cNvPr>
          <p:cNvSpPr txBox="1">
            <a:spLocks/>
          </p:cNvSpPr>
          <p:nvPr/>
        </p:nvSpPr>
        <p:spPr>
          <a:xfrm>
            <a:off x="770010" y="1495703"/>
            <a:ext cx="4987333"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smtClean="0">
              <a:solidFill>
                <a:schemeClr val="accent3">
                  <a:lumMod val="25000"/>
                </a:schemeClr>
              </a:solidFill>
              <a:latin typeface="Abadi" panose="020B0604020104020204" pitchFamily="34" charset="0"/>
            </a:endParaRPr>
          </a:p>
          <a:p>
            <a:endParaRPr lang="en-US" dirty="0"/>
          </a:p>
        </p:txBody>
      </p:sp>
      <p:sp>
        <p:nvSpPr>
          <p:cNvPr id="7" name="Content Placeholder 4">
            <a:extLst>
              <a:ext uri="{FF2B5EF4-FFF2-40B4-BE49-F238E27FC236}">
                <a16:creationId xmlns:a16="http://schemas.microsoft.com/office/drawing/2014/main" xmlns=""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latin typeface="Abadi" panose="020B0604020104020204" pitchFamily="34" charset="0"/>
              </a:rPr>
              <a:t>The link to the notebook </a:t>
            </a:r>
            <a:r>
              <a:rPr lang="en-US" sz="2200" dirty="0">
                <a:latin typeface="Abadi" panose="020B0604020104020204" pitchFamily="34" charset="0"/>
              </a:rPr>
              <a:t>is </a:t>
            </a:r>
            <a:r>
              <a:rPr lang="en-US" sz="2200" dirty="0">
                <a:solidFill>
                  <a:srgbClr val="FF0000"/>
                </a:solidFill>
                <a:latin typeface="Abadi" panose="020B0604020104020204" pitchFamily="34" charset="0"/>
                <a:hlinkClick r:id="rId3"/>
              </a:rPr>
              <a:t>https://</a:t>
            </a:r>
            <a:r>
              <a:rPr lang="en-US" sz="2200" dirty="0" smtClean="0">
                <a:solidFill>
                  <a:srgbClr val="FF0000"/>
                </a:solidFill>
                <a:latin typeface="Abadi" panose="020B0604020104020204" pitchFamily="34" charset="0"/>
                <a:hlinkClick r:id="rId3"/>
              </a:rPr>
              <a:t>github.com/SachinGuptaML/IBM-Data-Science-Capstone-SpaceX/blob/main/Wk02_EDA-Datavisualization.ipynb</a:t>
            </a:r>
            <a:endParaRPr lang="en-US" sz="2200" dirty="0" smtClean="0">
              <a:solidFill>
                <a:srgbClr val="FF0000"/>
              </a:solidFill>
              <a:latin typeface="Abadi" panose="020B0604020104020204" pitchFamily="34" charset="0"/>
            </a:endParaRPr>
          </a:p>
          <a:p>
            <a:pPr>
              <a:lnSpc>
                <a:spcPct val="100000"/>
              </a:lnSpc>
              <a:spcBef>
                <a:spcPts val="1400"/>
              </a:spcBef>
            </a:pPr>
            <a:endParaRPr lang="en-US" dirty="0">
              <a:solidFill>
                <a:srgbClr val="FF0000"/>
              </a:solidFill>
            </a:endParaRPr>
          </a:p>
        </p:txBody>
      </p:sp>
      <p:pic>
        <p:nvPicPr>
          <p:cNvPr id="5" name="Picture 4"/>
          <p:cNvPicPr>
            <a:picLocks noChangeAspect="1"/>
          </p:cNvPicPr>
          <p:nvPr/>
        </p:nvPicPr>
        <p:blipFill>
          <a:blip r:embed="rId4"/>
          <a:stretch>
            <a:fillRect/>
          </a:stretch>
        </p:blipFill>
        <p:spPr>
          <a:xfrm>
            <a:off x="562289" y="3961458"/>
            <a:ext cx="5052900" cy="2769738"/>
          </a:xfrm>
          <a:prstGeom prst="rect">
            <a:avLst/>
          </a:prstGeom>
        </p:spPr>
      </p:pic>
      <p:pic>
        <p:nvPicPr>
          <p:cNvPr id="10" name="Picture 9"/>
          <p:cNvPicPr>
            <a:picLocks noChangeAspect="1"/>
          </p:cNvPicPr>
          <p:nvPr/>
        </p:nvPicPr>
        <p:blipFill>
          <a:blip r:embed="rId5"/>
          <a:stretch>
            <a:fillRect/>
          </a:stretch>
        </p:blipFill>
        <p:spPr>
          <a:xfrm>
            <a:off x="5965064" y="1354036"/>
            <a:ext cx="5775957" cy="3037660"/>
          </a:xfrm>
          <a:prstGeom prst="rect">
            <a:avLst/>
          </a:prstGeom>
        </p:spPr>
      </p:pic>
    </p:spTree>
    <p:extLst>
      <p:ext uri="{BB962C8B-B14F-4D97-AF65-F5344CB8AC3E}">
        <p14:creationId xmlns:p14="http://schemas.microsoft.com/office/powerpoint/2010/main" val="7799716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Content Placeholder 4">
            <a:extLst>
              <a:ext uri="{FF2B5EF4-FFF2-40B4-BE49-F238E27FC236}">
                <a16:creationId xmlns:a16="http://schemas.microsoft.com/office/drawing/2014/main" xmlns="" id="{1B07C49E-AFFC-EC46-8930-E4D428F5F943}"/>
              </a:ext>
            </a:extLst>
          </p:cNvPr>
          <p:cNvSpPr txBox="1">
            <a:spLocks/>
          </p:cNvSpPr>
          <p:nvPr/>
        </p:nvSpPr>
        <p:spPr>
          <a:xfrm>
            <a:off x="770010" y="1396721"/>
            <a:ext cx="9745589" cy="476119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a:rPr>
              <a:t>We loaded the SpaceX dataset into a PostgreSQL database without leaving the </a:t>
            </a:r>
            <a:r>
              <a:rPr lang="en-US" sz="2200" dirty="0" err="1" smtClean="0">
                <a:solidFill>
                  <a:schemeClr val="accent3">
                    <a:lumMod val="25000"/>
                  </a:schemeClr>
                </a:solidFill>
                <a:latin typeface="Abadi"/>
              </a:rPr>
              <a:t>jupyter</a:t>
            </a:r>
            <a:r>
              <a:rPr lang="en-US" sz="2200" dirty="0" smtClean="0">
                <a:solidFill>
                  <a:schemeClr val="accent3">
                    <a:lumMod val="25000"/>
                  </a:schemeClr>
                </a:solidFill>
                <a:latin typeface="Abadi"/>
              </a:rPr>
              <a:t> notebook.</a:t>
            </a:r>
          </a:p>
          <a:p>
            <a:pPr>
              <a:lnSpc>
                <a:spcPct val="100000"/>
              </a:lnSpc>
              <a:spcBef>
                <a:spcPts val="1400"/>
              </a:spcBef>
            </a:pPr>
            <a:r>
              <a:rPr lang="en-US" sz="2200" dirty="0" smtClean="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smtClean="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smtClean="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smtClean="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smtClean="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smtClean="0">
                <a:solidFill>
                  <a:schemeClr val="bg2">
                    <a:lumMod val="50000"/>
                  </a:schemeClr>
                </a:solidFill>
                <a:latin typeface="Abadi"/>
              </a:rPr>
              <a:t>The failed landing outcomes in drone ship, their booster version and launch site names.</a:t>
            </a:r>
            <a:endParaRPr lang="en-US" sz="2200" dirty="0" smtClean="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a:t>
            </a:r>
            <a:r>
              <a:rPr lang="en-US" sz="2200" dirty="0" smtClean="0">
                <a:solidFill>
                  <a:schemeClr val="accent3">
                    <a:lumMod val="25000"/>
                  </a:schemeClr>
                </a:solidFill>
                <a:latin typeface="Abadi"/>
                <a:hlinkClick r:id="rId3"/>
              </a:rPr>
              <a:t>github.com/SachinGuptaML/IBM-Data-Science-Capstone-SpaceX/blob/main/Wk02_EDA%20with%20SQL.ipynb</a:t>
            </a:r>
            <a:endParaRPr lang="en-US" sz="2200" dirty="0" smtClean="0">
              <a:solidFill>
                <a:schemeClr val="accent3">
                  <a:lumMod val="25000"/>
                </a:schemeClr>
              </a:solidFill>
              <a:latin typeface="Abadi"/>
            </a:endParaRPr>
          </a:p>
          <a:p>
            <a:pPr marL="0" indent="0">
              <a:lnSpc>
                <a:spcPct val="100000"/>
              </a:lnSpc>
              <a:spcBef>
                <a:spcPts val="1400"/>
              </a:spcBef>
              <a:buFont typeface="Arial" panose="020B0604020202020204" pitchFamily="34" charset="0"/>
              <a:buNone/>
            </a:pPr>
            <a:endParaRPr lang="en-US" sz="2200" dirty="0" smtClean="0">
              <a:solidFill>
                <a:schemeClr val="accent3">
                  <a:lumMod val="25000"/>
                </a:schemeClr>
              </a:solidFill>
              <a:latin typeface="Abadi"/>
            </a:endParaRPr>
          </a:p>
          <a:p>
            <a:pPr marL="0" indent="0">
              <a:lnSpc>
                <a:spcPct val="100000"/>
              </a:lnSpc>
              <a:spcBef>
                <a:spcPts val="1400"/>
              </a:spcBef>
              <a:buFont typeface="Arial" panose="020B0604020202020204" pitchFamily="34" charset="0"/>
              <a:buNone/>
            </a:pPr>
            <a:endParaRPr lang="en-US" sz="2200" dirty="0" smtClean="0">
              <a:solidFill>
                <a:schemeClr val="accent3">
                  <a:lumMod val="25000"/>
                </a:schemeClr>
              </a:solidFill>
              <a:latin typeface="Abadi"/>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endParaRPr lang="en-US" dirty="0" smtClean="0"/>
          </a:p>
          <a:p>
            <a:endParaRPr lang="en-US" dirty="0" smtClean="0"/>
          </a:p>
          <a:p>
            <a:endParaRPr lang="en-US" dirty="0"/>
          </a:p>
        </p:txBody>
      </p:sp>
    </p:spTree>
    <p:extLst>
      <p:ext uri="{BB962C8B-B14F-4D97-AF65-F5344CB8AC3E}">
        <p14:creationId xmlns:p14="http://schemas.microsoft.com/office/powerpoint/2010/main" val="15787263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Content Placeholder 4">
            <a:extLst>
              <a:ext uri="{FF2B5EF4-FFF2-40B4-BE49-F238E27FC236}">
                <a16:creationId xmlns:a16="http://schemas.microsoft.com/office/drawing/2014/main" xmlns="" id="{1B07C49E-AFFC-EC46-8930-E4D428F5F943}"/>
              </a:ext>
            </a:extLst>
          </p:cNvPr>
          <p:cNvSpPr txBox="1">
            <a:spLocks/>
          </p:cNvSpPr>
          <p:nvPr/>
        </p:nvSpPr>
        <p:spPr>
          <a:xfrm>
            <a:off x="838200" y="1507253"/>
            <a:ext cx="10515600" cy="471913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smtClean="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smtClean="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smtClean="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smtClean="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smtClean="0">
                <a:solidFill>
                  <a:schemeClr val="bg2">
                    <a:lumMod val="50000"/>
                  </a:schemeClr>
                </a:solidFill>
                <a:latin typeface="Abadi" panose="020B0604020104020204" pitchFamily="34" charset="0"/>
              </a:rPr>
              <a:t>Do launch sites keep certain distance away from cities.</a:t>
            </a:r>
          </a:p>
          <a:p>
            <a:endParaRPr lang="en-US" smtClean="0"/>
          </a:p>
          <a:p>
            <a:endParaRPr lang="en-US" dirty="0"/>
          </a:p>
        </p:txBody>
      </p:sp>
    </p:spTree>
    <p:extLst>
      <p:ext uri="{BB962C8B-B14F-4D97-AF65-F5344CB8AC3E}">
        <p14:creationId xmlns:p14="http://schemas.microsoft.com/office/powerpoint/2010/main" val="1481143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Content Placeholder 4">
            <a:extLst>
              <a:ext uri="{FF2B5EF4-FFF2-40B4-BE49-F238E27FC236}">
                <a16:creationId xmlns:a16="http://schemas.microsoft.com/office/drawing/2014/main" xmlns="" id="{1B07C49E-AFFC-EC46-8930-E4D428F5F943}"/>
              </a:ext>
            </a:extLst>
          </p:cNvPr>
          <p:cNvSpPr txBox="1">
            <a:spLocks/>
          </p:cNvSpPr>
          <p:nvPr/>
        </p:nvSpPr>
        <p:spPr>
          <a:xfrm>
            <a:off x="1031267" y="1825625"/>
            <a:ext cx="9745589" cy="328898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 built an interactive dashboard with </a:t>
            </a:r>
            <a:r>
              <a:rPr lang="en-US" sz="2200" dirty="0" err="1" smtClean="0">
                <a:solidFill>
                  <a:schemeClr val="accent3">
                    <a:lumMod val="25000"/>
                  </a:schemeClr>
                </a:solidFill>
                <a:latin typeface="Abadi" panose="020B0604020104020204" pitchFamily="34" charset="0"/>
              </a:rPr>
              <a:t>Plotly</a:t>
            </a:r>
            <a:r>
              <a:rPr lang="en-US" sz="2200" dirty="0" smtClean="0">
                <a:solidFill>
                  <a:schemeClr val="accent3">
                    <a:lumMod val="25000"/>
                  </a:schemeClr>
                </a:solidFill>
                <a:latin typeface="Abadi" panose="020B0604020104020204" pitchFamily="34" charset="0"/>
              </a:rPr>
              <a:t> dash</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smtClean="0">
                <a:solidFill>
                  <a:schemeClr val="accent3">
                    <a:lumMod val="25000"/>
                  </a:schemeClr>
                </a:solidFill>
                <a:latin typeface="Abadi"/>
              </a:rPr>
              <a:t>The link to the notebook is </a:t>
            </a:r>
            <a:r>
              <a:rPr lang="en-US" sz="2200" dirty="0" smtClean="0">
                <a:solidFill>
                  <a:srgbClr val="FF0000"/>
                </a:solidFill>
                <a:latin typeface="Abadi" panose="020B0604020104020204" pitchFamily="34" charset="0"/>
                <a:hlinkClick r:id="rId3"/>
              </a:rPr>
              <a:t>https</a:t>
            </a:r>
            <a:r>
              <a:rPr lang="en-US" sz="2200" dirty="0">
                <a:solidFill>
                  <a:srgbClr val="FF0000"/>
                </a:solidFill>
                <a:latin typeface="Abadi" panose="020B0604020104020204" pitchFamily="34" charset="0"/>
                <a:hlinkClick r:id="rId3"/>
              </a:rPr>
              <a:t>://</a:t>
            </a:r>
            <a:r>
              <a:rPr lang="en-US" sz="2200" dirty="0" smtClean="0">
                <a:solidFill>
                  <a:srgbClr val="FF0000"/>
                </a:solidFill>
                <a:latin typeface="Abadi" panose="020B0604020104020204" pitchFamily="34" charset="0"/>
                <a:hlinkClick r:id="rId3"/>
              </a:rPr>
              <a:t>github.com/SachinGuptaML/IBM-Data-Science-Capstone-SpaceX/blob/main/app.py</a:t>
            </a:r>
            <a:endParaRPr lang="en-US" sz="2200" dirty="0" smtClean="0">
              <a:solidFill>
                <a:srgbClr val="FF0000"/>
              </a:solidFill>
              <a:latin typeface="Abadi" panose="020B0604020104020204" pitchFamily="34" charset="0"/>
            </a:endParaRPr>
          </a:p>
          <a:p>
            <a:pPr>
              <a:lnSpc>
                <a:spcPct val="100000"/>
              </a:lnSpc>
              <a:spcBef>
                <a:spcPts val="1400"/>
              </a:spcBef>
            </a:pPr>
            <a:endParaRPr lang="en-US" sz="2200" dirty="0" smtClean="0">
              <a:solidFill>
                <a:srgbClr val="FF0000"/>
              </a:solidFill>
              <a:latin typeface="Abadi" panose="020B0604020104020204" pitchFamily="34" charset="0"/>
            </a:endParaRPr>
          </a:p>
          <a:p>
            <a:endParaRPr lang="en-US" dirty="0"/>
          </a:p>
        </p:txBody>
      </p:sp>
    </p:spTree>
    <p:extLst>
      <p:ext uri="{BB962C8B-B14F-4D97-AF65-F5344CB8AC3E}">
        <p14:creationId xmlns:p14="http://schemas.microsoft.com/office/powerpoint/2010/main" val="334532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xmlns="" id="{1B07C49E-AFFC-EC46-8930-E4D428F5F943}"/>
              </a:ext>
            </a:extLst>
          </p:cNvPr>
          <p:cNvSpPr txBox="1">
            <a:spLocks/>
          </p:cNvSpPr>
          <p:nvPr/>
        </p:nvSpPr>
        <p:spPr>
          <a:xfrm>
            <a:off x="770010" y="182562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 loaded the data using </a:t>
            </a:r>
            <a:r>
              <a:rPr lang="en-US" sz="2200" dirty="0" err="1" smtClean="0">
                <a:solidFill>
                  <a:schemeClr val="accent3">
                    <a:lumMod val="25000"/>
                  </a:schemeClr>
                </a:solidFill>
                <a:latin typeface="Abadi" panose="020B0604020104020204" pitchFamily="34" charset="0"/>
              </a:rPr>
              <a:t>numpy</a:t>
            </a:r>
            <a:r>
              <a:rPr lang="en-US" sz="2200" dirty="0" smtClean="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built different machine learning models and tune different </a:t>
            </a:r>
            <a:r>
              <a:rPr lang="en-US" sz="2200" dirty="0" err="1" smtClean="0">
                <a:solidFill>
                  <a:schemeClr val="accent3">
                    <a:lumMod val="25000"/>
                  </a:schemeClr>
                </a:solidFill>
                <a:latin typeface="Abadi" panose="020B0604020104020204" pitchFamily="34" charset="0"/>
              </a:rPr>
              <a:t>hyperparameters</a:t>
            </a:r>
            <a:r>
              <a:rPr lang="en-US" sz="2200" dirty="0" smtClean="0">
                <a:solidFill>
                  <a:schemeClr val="accent3">
                    <a:lumMod val="25000"/>
                  </a:schemeClr>
                </a:solidFill>
                <a:latin typeface="Abadi" panose="020B0604020104020204" pitchFamily="34" charset="0"/>
              </a:rPr>
              <a:t> using </a:t>
            </a:r>
            <a:r>
              <a:rPr lang="en-US" sz="2200" dirty="0" err="1" smtClean="0">
                <a:solidFill>
                  <a:schemeClr val="accent3">
                    <a:lumMod val="25000"/>
                  </a:schemeClr>
                </a:solidFill>
                <a:latin typeface="Abadi" panose="020B0604020104020204" pitchFamily="34" charset="0"/>
              </a:rPr>
              <a:t>GridSearchCV</a:t>
            </a:r>
            <a:r>
              <a:rPr lang="en-US" sz="2200" dirty="0" smtClean="0">
                <a:solidFill>
                  <a:schemeClr val="accent3">
                    <a:lumMod val="25000"/>
                  </a:schemeClr>
                </a:solidFill>
                <a:latin typeface="Abadi" panose="020B0604020104020204" pitchFamily="34" charset="0"/>
              </a:rPr>
              <a:t>.</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smtClean="0">
                <a:solidFill>
                  <a:schemeClr val="accent3">
                    <a:lumMod val="25000"/>
                  </a:schemeClr>
                </a:solidFill>
                <a:latin typeface="Abadi"/>
              </a:rPr>
              <a:t>The link to the notebook </a:t>
            </a:r>
            <a:r>
              <a:rPr lang="en-US" sz="2200" dirty="0">
                <a:solidFill>
                  <a:schemeClr val="accent3">
                    <a:lumMod val="25000"/>
                  </a:schemeClr>
                </a:solidFill>
                <a:latin typeface="Abadi"/>
              </a:rPr>
              <a:t>is </a:t>
            </a:r>
            <a:r>
              <a:rPr lang="en-US" sz="2200" dirty="0">
                <a:solidFill>
                  <a:schemeClr val="accent3">
                    <a:lumMod val="25000"/>
                  </a:schemeClr>
                </a:solidFill>
                <a:latin typeface="Abadi"/>
                <a:hlinkClick r:id="rId3"/>
              </a:rPr>
              <a:t>https://</a:t>
            </a:r>
            <a:r>
              <a:rPr lang="en-US" sz="2200" dirty="0" smtClean="0">
                <a:solidFill>
                  <a:schemeClr val="accent3">
                    <a:lumMod val="25000"/>
                  </a:schemeClr>
                </a:solidFill>
                <a:latin typeface="Abadi"/>
                <a:hlinkClick r:id="rId3"/>
              </a:rPr>
              <a:t>github.com/SachinGuptaML/IBM-Data-Science-Capstone-SpaceX/blob/main/Wk04_Machine_Learning_Prediction.ipynb</a:t>
            </a:r>
            <a:endParaRPr lang="en-US" sz="2200" dirty="0" smtClean="0">
              <a:solidFill>
                <a:schemeClr val="accent3">
                  <a:lumMod val="25000"/>
                </a:schemeClr>
              </a:solidFill>
              <a:latin typeface="Abadi"/>
            </a:endParaRPr>
          </a:p>
          <a:p>
            <a:pPr>
              <a:lnSpc>
                <a:spcPct val="100000"/>
              </a:lnSpc>
              <a:spcBef>
                <a:spcPts val="1400"/>
              </a:spcBef>
            </a:pPr>
            <a:endParaRPr lang="en-US" dirty="0"/>
          </a:p>
        </p:txBody>
      </p:sp>
    </p:spTree>
    <p:extLst>
      <p:ext uri="{BB962C8B-B14F-4D97-AF65-F5344CB8AC3E}">
        <p14:creationId xmlns:p14="http://schemas.microsoft.com/office/powerpoint/2010/main" val="18137112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6" name="Content Placeholder 2">
            <a:extLst>
              <a:ext uri="{FF2B5EF4-FFF2-40B4-BE49-F238E27FC236}">
                <a16:creationId xmlns:a16="http://schemas.microsoft.com/office/drawing/2014/main" xmlns="" id="{373827F3-F386-AA4E-80ED-D86DEF8C158D}"/>
              </a:ext>
            </a:extLst>
          </p:cNvPr>
          <p:cNvSpPr txBox="1">
            <a:spLocks/>
          </p:cNvSpPr>
          <p:nvPr/>
        </p:nvSpPr>
        <p:spPr>
          <a:xfrm>
            <a:off x="864972" y="2057400"/>
            <a:ext cx="10592999" cy="9671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stretch>
            <a:fillRect/>
          </a:stretch>
        </p:blipFill>
        <p:spPr>
          <a:xfrm>
            <a:off x="1001330" y="3102880"/>
            <a:ext cx="10052961" cy="2091420"/>
          </a:xfrm>
          <a:prstGeom prst="rect">
            <a:avLst/>
          </a:prstGeom>
        </p:spPr>
      </p:pic>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 xmlns:a16="http://schemas.microsoft.com/office/drawing/2014/main" id="{2E442304-DDBD-4F7B-8017-36BCC863FB4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 xmlns:a16="http://schemas.microsoft.com/office/drawing/2014/main" id="{5E107275-3853-46FD-A241-DE4355A4267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10" name="Picture 9">
            <a:extLst>
              <a:ext uri="{FF2B5EF4-FFF2-40B4-BE49-F238E27FC236}">
                <a16:creationId xmlns="" xmlns:a16="http://schemas.microsoft.com/office/drawing/2014/main" id="{4A1632B3-C012-413C-A33E-15F53D11AFC0}"/>
              </a:ext>
            </a:extLst>
          </p:cNvPr>
          <p:cNvPicPr>
            <a:picLocks noChangeAspect="1"/>
          </p:cNvPicPr>
          <p:nvPr/>
        </p:nvPicPr>
        <p:blipFill>
          <a:blip r:embed="rId2"/>
          <a:stretch>
            <a:fillRect/>
          </a:stretch>
        </p:blipFill>
        <p:spPr>
          <a:xfrm>
            <a:off x="4679949" y="1071405"/>
            <a:ext cx="6877050" cy="1971675"/>
          </a:xfrm>
          <a:prstGeom prst="rect">
            <a:avLst/>
          </a:prstGeom>
        </p:spPr>
      </p:pic>
      <p:pic>
        <p:nvPicPr>
          <p:cNvPr id="2" name="Picture 1"/>
          <p:cNvPicPr>
            <a:picLocks noChangeAspect="1"/>
          </p:cNvPicPr>
          <p:nvPr/>
        </p:nvPicPr>
        <p:blipFill>
          <a:blip r:embed="rId3"/>
          <a:stretch>
            <a:fillRect/>
          </a:stretch>
        </p:blipFill>
        <p:spPr>
          <a:xfrm>
            <a:off x="4510821" y="3186460"/>
            <a:ext cx="7509003" cy="2127564"/>
          </a:xfrm>
          <a:prstGeom prst="rect">
            <a:avLst/>
          </a:prstGeom>
        </p:spPr>
      </p:pic>
    </p:spTree>
    <p:extLst>
      <p:ext uri="{BB962C8B-B14F-4D97-AF65-F5344CB8AC3E}">
        <p14:creationId xmlns:p14="http://schemas.microsoft.com/office/powerpoint/2010/main" val="39162482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xmlns=""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spTree>
    <p:extLst>
      <p:ext uri="{BB962C8B-B14F-4D97-AF65-F5344CB8AC3E}">
        <p14:creationId xmlns:p14="http://schemas.microsoft.com/office/powerpoint/2010/main" val="27644616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xmlns="" id="{373827F3-F386-AA4E-80ED-D86DEF8C158D}"/>
              </a:ext>
            </a:extLst>
          </p:cNvPr>
          <p:cNvSpPr txBox="1">
            <a:spLocks/>
          </p:cNvSpPr>
          <p:nvPr/>
        </p:nvSpPr>
        <p:spPr>
          <a:xfrm>
            <a:off x="770011" y="2069756"/>
            <a:ext cx="10515600"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stretch>
            <a:fillRect/>
          </a:stretch>
        </p:blipFill>
        <p:spPr>
          <a:xfrm>
            <a:off x="770011" y="3338846"/>
            <a:ext cx="10882832" cy="2418010"/>
          </a:xfrm>
          <a:prstGeom prst="rect">
            <a:avLst/>
          </a:prstGeom>
        </p:spPr>
      </p:pic>
    </p:spTree>
    <p:extLst>
      <p:ext uri="{BB962C8B-B14F-4D97-AF65-F5344CB8AC3E}">
        <p14:creationId xmlns:p14="http://schemas.microsoft.com/office/powerpoint/2010/main" val="11067275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xmlns="" id="{373827F3-F386-AA4E-80ED-D86DEF8C158D}"/>
              </a:ext>
            </a:extLst>
          </p:cNvPr>
          <p:cNvSpPr txBox="1">
            <a:spLocks/>
          </p:cNvSpPr>
          <p:nvPr/>
        </p:nvSpPr>
        <p:spPr>
          <a:xfrm>
            <a:off x="770010" y="2057400"/>
            <a:ext cx="10687961"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stretch>
            <a:fillRect/>
          </a:stretch>
        </p:blipFill>
        <p:spPr>
          <a:xfrm>
            <a:off x="770011" y="3218368"/>
            <a:ext cx="10905007" cy="2650620"/>
          </a:xfrm>
          <a:prstGeom prst="rect">
            <a:avLst/>
          </a:prstGeom>
        </p:spPr>
      </p:pic>
    </p:spTree>
    <p:extLst>
      <p:ext uri="{BB962C8B-B14F-4D97-AF65-F5344CB8AC3E}">
        <p14:creationId xmlns:p14="http://schemas.microsoft.com/office/powerpoint/2010/main" val="314534059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spcBef>
                <a:spcPts val="1400"/>
              </a:spcBef>
            </a:pPr>
            <a:r>
              <a:rPr lang="en-US" sz="2200" dirty="0" smtClean="0">
                <a:latin typeface="Abadi" panose="020B0604020104020204" pitchFamily="34" charset="0"/>
              </a:rPr>
              <a:t>From </a:t>
            </a:r>
            <a:r>
              <a:rPr lang="en-US" sz="2200" dirty="0">
                <a:latin typeface="Abadi" panose="020B0604020104020204" pitchFamily="34" charset="0"/>
              </a:rPr>
              <a:t>the plot, we can observe that success rate since 2013 kept on increasing till 2020.</a:t>
            </a:r>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xmlns="" id="{D504E95A-B6F2-4A67-922F-F513B07630F5}"/>
              </a:ext>
            </a:extLst>
          </p:cNvPr>
          <p:cNvPicPr>
            <a:picLocks noChangeAspect="1"/>
          </p:cNvPicPr>
          <p:nvPr/>
        </p:nvPicPr>
        <p:blipFill>
          <a:blip r:embed="rId3"/>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7065944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2489993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xmlns="" id="{6CD72A1D-7EAF-40EC-AFC1-830938F48A8F}"/>
              </a:ext>
            </a:extLst>
          </p:cNvPr>
          <p:cNvPicPr>
            <a:picLocks noChangeAspect="1"/>
          </p:cNvPicPr>
          <p:nvPr/>
        </p:nvPicPr>
        <p:blipFill>
          <a:blip r:embed="rId2"/>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63458352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xmlns="" id="{33B4819F-7AAA-4F12-A671-FF7793A81637}"/>
              </a:ext>
            </a:extLst>
          </p:cNvPr>
          <p:cNvPicPr>
            <a:picLocks noChangeAspect="1"/>
          </p:cNvPicPr>
          <p:nvPr/>
        </p:nvPicPr>
        <p:blipFill>
          <a:blip r:embed="rId2"/>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28848362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xmlns="" id="{5E39A796-BE83-48B1-B33F-35C4A32AAB5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xmlns="" id="{72F84B47-E267-4194-8194-831DB7B5547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xmlns=""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9689978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8066472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xmlns=""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89137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903" y="1460311"/>
            <a:ext cx="10499069" cy="4994196"/>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panose="020B0604020104020204" pitchFamily="34" charset="0"/>
              </a:rPr>
              <a:t>Summary of </a:t>
            </a:r>
            <a:r>
              <a:rPr lang="en-US" sz="2000" dirty="0" smtClean="0">
                <a:solidFill>
                  <a:schemeClr val="accent3">
                    <a:lumMod val="25000"/>
                  </a:schemeClr>
                </a:solidFill>
                <a:latin typeface="Abadi" panose="020B0604020104020204" pitchFamily="34" charset="0"/>
              </a:rPr>
              <a:t>methodologies</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Data Collection through API</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Data Collection with Web Scraping</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Data Wrangling</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Exploratory Data Analysis with SQL</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Interactive Visual Analytics with Folium</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000" dirty="0" smtClean="0">
                <a:solidFill>
                  <a:schemeClr val="accent3">
                    <a:lumMod val="25000"/>
                  </a:schemeClr>
                </a:solidFill>
                <a:latin typeface="Abadi" panose="020B0604020104020204" pitchFamily="34" charset="0"/>
              </a:rPr>
              <a:t>Summary </a:t>
            </a:r>
            <a:r>
              <a:rPr lang="en-US" sz="2000" dirty="0">
                <a:solidFill>
                  <a:schemeClr val="accent3">
                    <a:lumMod val="25000"/>
                  </a:schemeClr>
                </a:solidFill>
                <a:latin typeface="Abadi" panose="020B0604020104020204" pitchFamily="34" charset="0"/>
              </a:rPr>
              <a:t>of all </a:t>
            </a:r>
            <a:r>
              <a:rPr lang="en-US" sz="2000" dirty="0" smtClean="0">
                <a:solidFill>
                  <a:schemeClr val="accent3">
                    <a:lumMod val="25000"/>
                  </a:schemeClr>
                </a:solidFill>
                <a:latin typeface="Abadi" panose="020B0604020104020204" pitchFamily="34" charset="0"/>
              </a:rPr>
              <a:t>results</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Exploratory Data Analysis result</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Interactive analytics in screenshots</a:t>
            </a:r>
          </a:p>
          <a:p>
            <a:pPr lvl="1">
              <a:lnSpc>
                <a:spcPct val="100000"/>
              </a:lnSpc>
              <a:spcBef>
                <a:spcPts val="1100"/>
              </a:spcBef>
              <a:buFontTx/>
              <a:buChar char="-"/>
            </a:pPr>
            <a:r>
              <a:rPr lang="en-US" sz="17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17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xmlns=""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113242134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131BAD53-4E89-4F62-BBB7-26359763ED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xmlns="" id="{62756DA2-40EB-4C6F-B962-5822FFB54F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xmlns=""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82563234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xmlns="" id="{50E3558E-0B94-4EC1-AA31-F47E92F36B61}"/>
              </a:ext>
            </a:extLst>
          </p:cNvPr>
          <p:cNvPicPr>
            <a:picLocks noChangeAspect="1"/>
          </p:cNvPicPr>
          <p:nvPr/>
        </p:nvPicPr>
        <p:blipFill>
          <a:blip r:embed="rId2"/>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357856918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xmlns="" id="{287F69AB-2350-44E3-9076-00265B93F3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xmlns="" id="{D70652AA-1C81-481C-856B-9037143754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A2FF99B6-37BA-4650-B01D-799F02E31E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xmlns="" id="{3EA7D759-6BEF-4CBD-A325-BCFA77832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xmlns="" id="{317405EC-53E3-473A-8B42-B9475D057B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C03F2370-11B5-4E16-8AE5-B4854408B4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xmlns=""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189141257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 xmlns:a16="http://schemas.microsoft.com/office/drawing/2014/main" id="{470AB9A3-B553-4971-BB03-177421E4971B}"/>
              </a:ext>
            </a:extLst>
          </p:cNvPr>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a:extLst>
              <a:ext uri="{FF2B5EF4-FFF2-40B4-BE49-F238E27FC236}">
                <a16:creationId xmlns=""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77930395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4" name="Content Placeholder 3">
            <a:extLst>
              <a:ext uri="{FF2B5EF4-FFF2-40B4-BE49-F238E27FC236}">
                <a16:creationId xmlns="" xmlns:a16="http://schemas.microsoft.com/office/drawing/2014/main" id="{545859BE-C488-4415-B455-A8E223C13405}"/>
              </a:ext>
            </a:extLst>
          </p:cNvPr>
          <p:cNvPicPr>
            <a:picLocks noGrp="1" noChangeAspect="1"/>
          </p:cNvPicPr>
          <p:nvPr>
            <p:ph idx="4294967295"/>
          </p:nvPr>
        </p:nvPicPr>
        <p:blipFill>
          <a:blip r:embed="rId2"/>
          <a:stretch>
            <a:fillRect/>
          </a:stretch>
        </p:blipFill>
        <p:spPr>
          <a:xfrm>
            <a:off x="770011" y="1253472"/>
            <a:ext cx="10687962" cy="4772101"/>
          </a:xfrm>
          <a:prstGeom prst="rect">
            <a:avLst/>
          </a:prstGeom>
        </p:spPr>
      </p:pic>
    </p:spTree>
    <p:extLst>
      <p:ext uri="{BB962C8B-B14F-4D97-AF65-F5344CB8AC3E}">
        <p14:creationId xmlns:p14="http://schemas.microsoft.com/office/powerpoint/2010/main" val="220986257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25162535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073DE17-0FF5-4595-A4F2-B52421CEC018}"/>
              </a:ext>
            </a:extLst>
          </p:cNvPr>
          <p:cNvPicPr>
            <a:picLocks noGrp="1" noChangeAspect="1"/>
          </p:cNvPicPr>
          <p:nvPr>
            <p:ph idx="4294967295"/>
          </p:nvPr>
        </p:nvPicPr>
        <p:blipFill>
          <a:blip r:embed="rId2"/>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3877591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828068" y="1572191"/>
            <a:ext cx="10530114" cy="4664836"/>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a:t>
            </a:r>
            <a:r>
              <a:rPr lang="en-US" sz="2200" dirty="0" smtClean="0">
                <a:solidFill>
                  <a:schemeClr val="accent3">
                    <a:lumMod val="25000"/>
                  </a:schemeClr>
                </a:solidFill>
                <a:latin typeface="Abadi" panose="020B0604020104020204" pitchFamily="34" charset="0"/>
              </a:rPr>
              <a:t>context</a:t>
            </a:r>
          </a:p>
          <a:p>
            <a:pPr marL="457200" lvl="1" indent="0">
              <a:lnSpc>
                <a:spcPct val="170000"/>
              </a:lnSpc>
              <a:spcBef>
                <a:spcPts val="1400"/>
              </a:spcBef>
              <a:buNone/>
            </a:pPr>
            <a:r>
              <a:rPr lang="en-US" sz="1700" dirty="0" smtClean="0">
                <a:solidFill>
                  <a:schemeClr val="accent3">
                    <a:lumMod val="25000"/>
                  </a:schemeClr>
                </a:solidFill>
                <a:latin typeface="Abadi" panose="020B0604020104020204" pitchFamily="34" charset="0"/>
              </a:rPr>
              <a:t>Space </a:t>
            </a:r>
            <a:r>
              <a:rPr lang="en-US" sz="1700" dirty="0">
                <a:solidFill>
                  <a:schemeClr val="accent3">
                    <a:lumMod val="25000"/>
                  </a:schemeClr>
                </a:solidFill>
                <a:latin typeface="Abadi" panose="020B0604020104020204" pitchFamily="34" charset="0"/>
              </a:rPr>
              <a:t>X advertises Falcon 9 rocket launches on its website with a cost of </a:t>
            </a:r>
            <a:r>
              <a:rPr lang="en-US" sz="1700" b="1" dirty="0">
                <a:solidFill>
                  <a:schemeClr val="accent3">
                    <a:lumMod val="25000"/>
                  </a:schemeClr>
                </a:solidFill>
                <a:latin typeface="Abadi" panose="020B0604020104020204" pitchFamily="34" charset="0"/>
              </a:rPr>
              <a:t>62 million dollars</a:t>
            </a:r>
            <a:r>
              <a:rPr lang="en-US" sz="1700" dirty="0">
                <a:solidFill>
                  <a:schemeClr val="accent3">
                    <a:lumMod val="25000"/>
                  </a:schemeClr>
                </a:solidFill>
                <a:latin typeface="Abadi" panose="020B0604020104020204" pitchFamily="34" charset="0"/>
              </a:rPr>
              <a:t>; other providers cost upward of 165 million dollars each, much of the savings is </a:t>
            </a:r>
            <a:r>
              <a:rPr lang="en-US" sz="1700" b="1" dirty="0">
                <a:solidFill>
                  <a:schemeClr val="accent3">
                    <a:lumMod val="25000"/>
                  </a:schemeClr>
                </a:solidFill>
                <a:latin typeface="Abadi" panose="020B0604020104020204" pitchFamily="34" charset="0"/>
              </a:rPr>
              <a:t>because Space X can reuse the first stage</a:t>
            </a:r>
            <a:r>
              <a:rPr lang="en-US" sz="1700" dirty="0">
                <a:solidFill>
                  <a:schemeClr val="accent3">
                    <a:lumMod val="25000"/>
                  </a:schemeClr>
                </a:solidFill>
                <a:latin typeface="Abadi" panose="020B0604020104020204" pitchFamily="34" charset="0"/>
              </a:rPr>
              <a:t>. Therefore, if we can determine if the first stage will land, we can determine the cost of a launch. This information can be used if an alternate company wants to bid against space X for a rocket launch. This goal of the project is to create a machine learning pipeline to </a:t>
            </a:r>
            <a:r>
              <a:rPr lang="en-US" sz="1700" b="1" dirty="0">
                <a:solidFill>
                  <a:schemeClr val="accent3">
                    <a:lumMod val="25000"/>
                  </a:schemeClr>
                </a:solidFill>
                <a:latin typeface="Abadi" panose="020B0604020104020204" pitchFamily="34" charset="0"/>
              </a:rPr>
              <a:t>predict if the first stage will land </a:t>
            </a:r>
            <a:r>
              <a:rPr lang="en-US" sz="1700" dirty="0">
                <a:solidFill>
                  <a:schemeClr val="accent3">
                    <a:lumMod val="25000"/>
                  </a:schemeClr>
                </a:solidFill>
                <a:latin typeface="Abadi" panose="020B0604020104020204" pitchFamily="34" charset="0"/>
              </a:rPr>
              <a:t>successfully.</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t>
            </a:r>
            <a:r>
              <a:rPr lang="en-US" sz="2200" dirty="0" smtClean="0">
                <a:solidFill>
                  <a:schemeClr val="accent3">
                    <a:lumMod val="25000"/>
                  </a:schemeClr>
                </a:solidFill>
                <a:latin typeface="Abadi" panose="020B0604020104020204" pitchFamily="34" charset="0"/>
              </a:rPr>
              <a:t>answers</a:t>
            </a:r>
          </a:p>
          <a:p>
            <a:pPr lvl="1">
              <a:spcBef>
                <a:spcPts val="1400"/>
              </a:spcBef>
              <a:buFontTx/>
              <a:buChar char="-"/>
            </a:pPr>
            <a:r>
              <a:rPr lang="en-US" sz="17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7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700" dirty="0">
                <a:solidFill>
                  <a:schemeClr val="accent3">
                    <a:lumMod val="25000"/>
                  </a:schemeClr>
                </a:solidFill>
                <a:latin typeface="Abadi" panose="020B0604020104020204" pitchFamily="34" charset="0"/>
              </a:rPr>
              <a:t>What operating conditions needs to be in place to ensure a successful landing program.</a:t>
            </a:r>
          </a:p>
          <a:p>
            <a:pPr>
              <a:spcBef>
                <a:spcPts val="1400"/>
              </a:spcBef>
            </a:pPr>
            <a:endParaRPr lang="en-US" sz="17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xmlns=""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315606467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xmlns="" id="{F170E346-B98B-43A6-A4DA-D36FF63284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xmlns=""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75368963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4" name="Rectangle 13">
            <a:extLst>
              <a:ext uri="{FF2B5EF4-FFF2-40B4-BE49-F238E27FC236}">
                <a16:creationId xmlns="" xmlns:a16="http://schemas.microsoft.com/office/drawing/2014/main" id="{2550BE34-C2B8-49B8-8519-67A8CAD51AE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 xmlns:a16="http://schemas.microsoft.com/office/drawing/2014/main" id="{A7457DD9-5A45-400A-AB4B-4B4EDECA25F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 xmlns:a16="http://schemas.microsoft.com/office/drawing/2014/main" id="{441CF7D6-A660-431A-B0BB-140A0D5556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 xmlns:a16="http://schemas.microsoft.com/office/drawing/2014/main" id="{0570A85B-3810-4F95-97B0-CBF4CCDB381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pic>
        <p:nvPicPr>
          <p:cNvPr id="2" name="Picture 1"/>
          <p:cNvPicPr>
            <a:picLocks noChangeAspect="1"/>
          </p:cNvPicPr>
          <p:nvPr/>
        </p:nvPicPr>
        <p:blipFill>
          <a:blip r:embed="rId2"/>
          <a:stretch>
            <a:fillRect/>
          </a:stretch>
        </p:blipFill>
        <p:spPr>
          <a:xfrm>
            <a:off x="2846089" y="2501820"/>
            <a:ext cx="5010150" cy="4143375"/>
          </a:xfrm>
          <a:prstGeom prst="rect">
            <a:avLst/>
          </a:prstGeom>
        </p:spPr>
      </p:pic>
    </p:spTree>
    <p:extLst>
      <p:ext uri="{BB962C8B-B14F-4D97-AF65-F5344CB8AC3E}">
        <p14:creationId xmlns:p14="http://schemas.microsoft.com/office/powerpoint/2010/main" val="231018165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525164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6451644" y="1655136"/>
            <a:ext cx="4636270" cy="3457777"/>
          </a:xfrm>
          <a:prstGeom prst="rect">
            <a:avLst/>
          </a:prstGeom>
        </p:spPr>
      </p:pic>
    </p:spTree>
    <p:extLst>
      <p:ext uri="{BB962C8B-B14F-4D97-AF65-F5344CB8AC3E}">
        <p14:creationId xmlns:p14="http://schemas.microsoft.com/office/powerpoint/2010/main" val="36450342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Data </a:t>
            </a:r>
            <a:r>
              <a:rPr lang="en-US" sz="7600" dirty="0">
                <a:solidFill>
                  <a:schemeClr val="bg2">
                    <a:lumMod val="50000"/>
                  </a:schemeClr>
                </a:solidFill>
                <a:latin typeface="Abadi"/>
              </a:rPr>
              <a:t>was collected using SpaceX API and web scraping from Wikipedia. </a:t>
            </a:r>
          </a:p>
          <a:p>
            <a:pPr lvl="1">
              <a:lnSpc>
                <a:spcPct val="120000"/>
              </a:lnSpc>
              <a:spcBef>
                <a:spcPts val="1400"/>
              </a:spcBef>
            </a:pPr>
            <a:r>
              <a:rPr lang="en-US" sz="7600" dirty="0">
                <a:solidFill>
                  <a:schemeClr val="bg2">
                    <a:lumMod val="50000"/>
                  </a:schemeClr>
                </a:solidFill>
                <a:latin typeface="Abadi"/>
              </a:rPr>
              <a:t> </a:t>
            </a: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data wrangling</a:t>
            </a:r>
          </a:p>
          <a:p>
            <a:pPr lvl="1">
              <a:lnSpc>
                <a:spcPct val="120000"/>
              </a:lnSpc>
              <a:spcBef>
                <a:spcPts val="1400"/>
              </a:spcBef>
            </a:pPr>
            <a:r>
              <a:rPr lang="en-US" sz="7600" dirty="0">
                <a:solidFill>
                  <a:schemeClr val="bg2">
                    <a:lumMod val="50000"/>
                  </a:schemeClr>
                </a:solidFill>
                <a:latin typeface="Abadi"/>
              </a:rPr>
              <a:t>Describe One-hot encoding was applied to categorical features</a:t>
            </a:r>
          </a:p>
          <a:p>
            <a:pPr>
              <a:lnSpc>
                <a:spcPct val="120000"/>
              </a:lnSpc>
              <a:spcBef>
                <a:spcPts val="1400"/>
              </a:spcBef>
            </a:pP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a:t>
            </a:r>
            <a:r>
              <a:rPr lang="en-US" sz="8800" dirty="0">
                <a:solidFill>
                  <a:schemeClr val="accent3">
                    <a:lumMod val="25000"/>
                  </a:schemeClr>
                </a:solidFill>
                <a:latin typeface="Abadi"/>
              </a:rPr>
              <a:t>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en-US" sz="8800" dirty="0">
              <a:solidFill>
                <a:srgbClr val="FF0000"/>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7" name="Content Placeholder 4">
            <a:extLst>
              <a:ext uri="{FF2B5EF4-FFF2-40B4-BE49-F238E27FC236}">
                <a16:creationId xmlns:a16="http://schemas.microsoft.com/office/drawing/2014/main" xmlns="" id="{1B07C49E-AFFC-EC46-8930-E4D428F5F943}"/>
              </a:ext>
            </a:extLst>
          </p:cNvPr>
          <p:cNvSpPr txBox="1">
            <a:spLocks/>
          </p:cNvSpPr>
          <p:nvPr/>
        </p:nvSpPr>
        <p:spPr>
          <a:xfrm>
            <a:off x="770011" y="1403131"/>
            <a:ext cx="10218555" cy="477383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spcBef>
                <a:spcPts val="1400"/>
              </a:spcBef>
            </a:pPr>
            <a:r>
              <a:rPr lang="en-US" sz="2200" dirty="0" smtClean="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smtClean="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smtClean="0">
                <a:solidFill>
                  <a:schemeClr val="accent3">
                    <a:lumMod val="25000"/>
                  </a:schemeClr>
                </a:solidFill>
                <a:latin typeface="Abadi" panose="020B0604020104020204" pitchFamily="34" charset="0"/>
              </a:rPr>
              <a:t>Next, we decoded the response content as a </a:t>
            </a:r>
            <a:r>
              <a:rPr lang="en-US" sz="1900" dirty="0" err="1" smtClean="0">
                <a:solidFill>
                  <a:schemeClr val="accent3">
                    <a:lumMod val="25000"/>
                  </a:schemeClr>
                </a:solidFill>
                <a:latin typeface="Abadi" panose="020B0604020104020204" pitchFamily="34" charset="0"/>
              </a:rPr>
              <a:t>Json</a:t>
            </a:r>
            <a:r>
              <a:rPr lang="en-US" sz="1900" dirty="0" smtClean="0">
                <a:solidFill>
                  <a:schemeClr val="accent3">
                    <a:lumMod val="25000"/>
                  </a:schemeClr>
                </a:solidFill>
                <a:latin typeface="Abadi" panose="020B0604020104020204" pitchFamily="34" charset="0"/>
              </a:rPr>
              <a:t> using .</a:t>
            </a:r>
            <a:r>
              <a:rPr lang="en-US" sz="1900" dirty="0" err="1" smtClean="0">
                <a:solidFill>
                  <a:schemeClr val="accent3">
                    <a:lumMod val="25000"/>
                  </a:schemeClr>
                </a:solidFill>
                <a:latin typeface="Abadi" panose="020B0604020104020204" pitchFamily="34" charset="0"/>
              </a:rPr>
              <a:t>json</a:t>
            </a:r>
            <a:r>
              <a:rPr lang="en-US" sz="1900" dirty="0" smtClean="0">
                <a:solidFill>
                  <a:schemeClr val="accent3">
                    <a:lumMod val="25000"/>
                  </a:schemeClr>
                </a:solidFill>
                <a:latin typeface="Abadi" panose="020B0604020104020204" pitchFamily="34" charset="0"/>
              </a:rPr>
              <a:t>() function call and turn it into a pandas </a:t>
            </a:r>
            <a:r>
              <a:rPr lang="en-US" sz="1900" dirty="0" err="1" smtClean="0">
                <a:solidFill>
                  <a:schemeClr val="accent3">
                    <a:lumMod val="25000"/>
                  </a:schemeClr>
                </a:solidFill>
                <a:latin typeface="Abadi" panose="020B0604020104020204" pitchFamily="34" charset="0"/>
              </a:rPr>
              <a:t>dataframe</a:t>
            </a:r>
            <a:r>
              <a:rPr lang="en-US" sz="1900" dirty="0" smtClean="0">
                <a:solidFill>
                  <a:schemeClr val="accent3">
                    <a:lumMod val="25000"/>
                  </a:schemeClr>
                </a:solidFill>
                <a:latin typeface="Abadi" panose="020B0604020104020204" pitchFamily="34" charset="0"/>
              </a:rPr>
              <a:t> using .</a:t>
            </a:r>
            <a:r>
              <a:rPr lang="en-US" sz="1900" dirty="0" err="1" smtClean="0">
                <a:solidFill>
                  <a:schemeClr val="accent3">
                    <a:lumMod val="25000"/>
                  </a:schemeClr>
                </a:solidFill>
                <a:latin typeface="Abadi" panose="020B0604020104020204" pitchFamily="34" charset="0"/>
              </a:rPr>
              <a:t>json_normalize</a:t>
            </a:r>
            <a:r>
              <a:rPr lang="en-US" sz="1900" dirty="0" smtClean="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smtClean="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smtClean="0">
                <a:solidFill>
                  <a:schemeClr val="accent3">
                    <a:lumMod val="25000"/>
                  </a:schemeClr>
                </a:solidFill>
                <a:latin typeface="Abadi" panose="020B0604020104020204" pitchFamily="34" charset="0"/>
              </a:rPr>
              <a:t>In addition, we performed web scraping from Wikipedia for Falcon 9 launch records with </a:t>
            </a:r>
            <a:r>
              <a:rPr lang="en-US" sz="1900" dirty="0" err="1" smtClean="0">
                <a:solidFill>
                  <a:schemeClr val="accent3">
                    <a:lumMod val="25000"/>
                  </a:schemeClr>
                </a:solidFill>
                <a:latin typeface="Abadi" panose="020B0604020104020204" pitchFamily="34" charset="0"/>
              </a:rPr>
              <a:t>BeautifulSoup</a:t>
            </a:r>
            <a:r>
              <a:rPr lang="en-US" sz="1900" dirty="0" smtClean="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smtClean="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smtClean="0">
                <a:solidFill>
                  <a:schemeClr val="accent3">
                    <a:lumMod val="25000"/>
                  </a:schemeClr>
                </a:solidFill>
                <a:latin typeface="Abadi" panose="020B0604020104020204" pitchFamily="34" charset="0"/>
              </a:rPr>
              <a:t>dataframe</a:t>
            </a:r>
            <a:r>
              <a:rPr lang="en-US" sz="1900" dirty="0" smtClean="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smtClean="0">
              <a:solidFill>
                <a:schemeClr val="accent3">
                  <a:lumMod val="25000"/>
                </a:schemeClr>
              </a:solidFill>
              <a:latin typeface="Abadi" panose="020B0604020104020204" pitchFamily="34" charset="0"/>
            </a:endParaRP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GitHub link </a:t>
            </a:r>
            <a:r>
              <a:rPr lang="en-US" sz="2200" dirty="0">
                <a:solidFill>
                  <a:schemeClr val="accent3">
                    <a:lumMod val="25000"/>
                  </a:schemeClr>
                </a:solidFill>
                <a:latin typeface="Abadi" panose="020B0604020104020204" pitchFamily="34" charset="0"/>
              </a:rPr>
              <a:t>to the notebook </a:t>
            </a:r>
            <a:r>
              <a:rPr lang="en-US" sz="2200" dirty="0" smtClean="0">
                <a:solidFill>
                  <a:schemeClr val="accent3">
                    <a:lumMod val="25000"/>
                  </a:schemeClr>
                </a:solidFill>
                <a:latin typeface="Abadi" panose="020B0604020104020204" pitchFamily="34" charset="0"/>
              </a:rPr>
              <a:t>is </a:t>
            </a:r>
            <a:r>
              <a:rPr lang="en-US" sz="2200" dirty="0" smtClean="0">
                <a:solidFill>
                  <a:srgbClr val="1C7DDB"/>
                </a:solidFill>
                <a:latin typeface="Abadi" panose="020B0604020104020204" pitchFamily="34" charset="0"/>
                <a:hlinkClick r:id="rId3"/>
              </a:rPr>
              <a:t>https</a:t>
            </a:r>
            <a:r>
              <a:rPr lang="en-US" sz="2200" dirty="0">
                <a:solidFill>
                  <a:srgbClr val="1C7DDB"/>
                </a:solidFill>
                <a:latin typeface="Abadi" panose="020B0604020104020204" pitchFamily="34" charset="0"/>
                <a:hlinkClick r:id="rId3"/>
              </a:rPr>
              <a:t>://</a:t>
            </a:r>
            <a:r>
              <a:rPr lang="en-US" sz="2200" dirty="0" smtClean="0">
                <a:solidFill>
                  <a:srgbClr val="1C7DDB"/>
                </a:solidFill>
                <a:latin typeface="Abadi" panose="020B0604020104020204" pitchFamily="34" charset="0"/>
                <a:hlinkClick r:id="rId3"/>
              </a:rPr>
              <a:t>github.com/SachinGuptaML/IBM-Data-Science-Capstone-SpaceX/blob/main/Wk1_Data-collection-api.ipynb</a:t>
            </a:r>
            <a:endParaRPr lang="en-US" sz="2200" dirty="0" smtClean="0">
              <a:solidFill>
                <a:srgbClr val="1C7DDB"/>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p:cNvPicPr>
            <a:picLocks noChangeAspect="1"/>
          </p:cNvPicPr>
          <p:nvPr/>
        </p:nvPicPr>
        <p:blipFill rotWithShape="1">
          <a:blip r:embed="rId4"/>
          <a:srcRect b="29736"/>
          <a:stretch/>
        </p:blipFill>
        <p:spPr>
          <a:xfrm>
            <a:off x="5475914" y="1332226"/>
            <a:ext cx="6492845" cy="3069653"/>
          </a:xfrm>
          <a:prstGeom prst="rect">
            <a:avLst/>
          </a:prstGeom>
        </p:spPr>
      </p:pic>
      <p:pic>
        <p:nvPicPr>
          <p:cNvPr id="8" name="Picture 7"/>
          <p:cNvPicPr>
            <a:picLocks noChangeAspect="1"/>
          </p:cNvPicPr>
          <p:nvPr/>
        </p:nvPicPr>
        <p:blipFill rotWithShape="1">
          <a:blip r:embed="rId5"/>
          <a:srcRect l="5534"/>
          <a:stretch/>
        </p:blipFill>
        <p:spPr>
          <a:xfrm>
            <a:off x="5486400" y="4401879"/>
            <a:ext cx="5425724" cy="2324100"/>
          </a:xfrm>
          <a:prstGeom prst="rect">
            <a:avLst/>
          </a:prstGeom>
        </p:spPr>
      </p:pic>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22410" y="1792288"/>
            <a:ext cx="4860999" cy="4233285"/>
          </a:xfrm>
          <a:prstGeom prst="rect">
            <a:avLst/>
          </a:prstGeom>
        </p:spPr>
        <p:txBody>
          <a:bodyPr lIns="91440" tIns="45720" rIns="91440" bIns="45720" anchor="t">
            <a:noAutofit/>
          </a:bodyPr>
          <a:lstStyle/>
          <a:p>
            <a:pPr>
              <a:lnSpc>
                <a:spcPct val="100000"/>
              </a:lnSpc>
              <a:spcBef>
                <a:spcPts val="1400"/>
              </a:spcBef>
            </a:pPr>
            <a:r>
              <a:rPr lang="en-US" sz="2200" dirty="0" smtClean="0">
                <a:solidFill>
                  <a:schemeClr val="accent3">
                    <a:lumMod val="25000"/>
                  </a:schemeClr>
                </a:solidFill>
                <a:latin typeface="Abadi"/>
              </a:rPr>
              <a:t>We </a:t>
            </a:r>
            <a:r>
              <a:rPr lang="en-US" sz="2200" dirty="0">
                <a:solidFill>
                  <a:schemeClr val="accent3">
                    <a:lumMod val="25000"/>
                  </a:schemeClr>
                </a:solidFill>
                <a:latin typeface="Abadi"/>
              </a:rPr>
              <a:t>applied web scrapping to </a:t>
            </a:r>
            <a:r>
              <a:rPr lang="en-US" sz="2200" dirty="0" err="1">
                <a:solidFill>
                  <a:schemeClr val="accent3">
                    <a:lumMod val="25000"/>
                  </a:schemeClr>
                </a:solidFill>
                <a:latin typeface="Abadi"/>
              </a:rPr>
              <a:t>webscrap</a:t>
            </a:r>
            <a:r>
              <a:rPr lang="en-US" sz="2200" dirty="0">
                <a:solidFill>
                  <a:schemeClr val="accent3">
                    <a:lumMod val="25000"/>
                  </a:schemeClr>
                </a:solidFill>
                <a:latin typeface="Abadi"/>
              </a:rPr>
              <a:t>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GitHub </a:t>
            </a:r>
            <a:r>
              <a:rPr lang="en-US" sz="2200" dirty="0">
                <a:solidFill>
                  <a:schemeClr val="accent3">
                    <a:lumMod val="25000"/>
                  </a:schemeClr>
                </a:solidFill>
                <a:latin typeface="Abadi" panose="020B0604020104020204" pitchFamily="34" charset="0"/>
              </a:rPr>
              <a:t>link to the notebook </a:t>
            </a:r>
            <a:r>
              <a:rPr lang="en-US" sz="2200" dirty="0">
                <a:solidFill>
                  <a:schemeClr val="accent3">
                    <a:lumMod val="25000"/>
                  </a:schemeClr>
                </a:solidFill>
                <a:latin typeface="Abadi" panose="020B0604020104020204" pitchFamily="34" charset="0"/>
              </a:rPr>
              <a:t>is </a:t>
            </a:r>
            <a:r>
              <a:rPr lang="en-US" sz="2200" dirty="0">
                <a:solidFill>
                  <a:srgbClr val="1C7DDB"/>
                </a:solidFill>
                <a:latin typeface="Abadi" panose="020B0604020104020204" pitchFamily="34" charset="0"/>
                <a:hlinkClick r:id="rId3"/>
              </a:rPr>
              <a:t>https://</a:t>
            </a:r>
            <a:r>
              <a:rPr lang="en-US" sz="2200" dirty="0" smtClean="0">
                <a:solidFill>
                  <a:srgbClr val="1C7DDB"/>
                </a:solidFill>
                <a:latin typeface="Abadi" panose="020B0604020104020204" pitchFamily="34" charset="0"/>
                <a:hlinkClick r:id="rId3"/>
              </a:rPr>
              <a:t>github.com/SachinGuptaML/IBM-Data-Science-Capstone-SpaceX/blob/main/Wk1_Data_collection_with_webscraping.ipynb</a:t>
            </a:r>
            <a:endParaRPr lang="en-US" sz="2200" dirty="0" smtClean="0">
              <a:solidFill>
                <a:srgbClr val="1C7DDB"/>
              </a:solidFill>
              <a:latin typeface="Abadi" panose="020B0604020104020204" pitchFamily="34" charset="0"/>
            </a:endParaRPr>
          </a:p>
          <a:p>
            <a:pPr>
              <a:lnSpc>
                <a:spcPct val="100000"/>
              </a:lnSpc>
              <a:spcBef>
                <a:spcPts val="1400"/>
              </a:spcBef>
            </a:pPr>
            <a:endParaRPr lang="en-US" sz="2200" dirty="0">
              <a:solidFill>
                <a:srgbClr val="1C7DDB"/>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p:cNvPicPr>
            <a:picLocks noChangeAspect="1"/>
          </p:cNvPicPr>
          <p:nvPr/>
        </p:nvPicPr>
        <p:blipFill>
          <a:blip r:embed="rId4"/>
          <a:stretch>
            <a:fillRect/>
          </a:stretch>
        </p:blipFill>
        <p:spPr>
          <a:xfrm>
            <a:off x="5846836" y="1392499"/>
            <a:ext cx="5438775" cy="2905125"/>
          </a:xfrm>
          <a:prstGeom prst="rect">
            <a:avLst/>
          </a:prstGeom>
        </p:spPr>
      </p:pic>
      <p:pic>
        <p:nvPicPr>
          <p:cNvPr id="7" name="Picture 6"/>
          <p:cNvPicPr>
            <a:picLocks noChangeAspect="1"/>
          </p:cNvPicPr>
          <p:nvPr/>
        </p:nvPicPr>
        <p:blipFill>
          <a:blip r:embed="rId5"/>
          <a:stretch>
            <a:fillRect/>
          </a:stretch>
        </p:blipFill>
        <p:spPr>
          <a:xfrm>
            <a:off x="5891249" y="4297624"/>
            <a:ext cx="5457788" cy="1650961"/>
          </a:xfrm>
          <a:prstGeom prst="rect">
            <a:avLst/>
          </a:prstGeom>
        </p:spPr>
      </p:pic>
    </p:spTree>
    <p:extLst>
      <p:ext uri="{BB962C8B-B14F-4D97-AF65-F5344CB8AC3E}">
        <p14:creationId xmlns:p14="http://schemas.microsoft.com/office/powerpoint/2010/main" val="1385553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5467</TotalTime>
  <Words>1600</Words>
  <Application>Microsoft Office PowerPoint</Application>
  <PresentationFormat>Widescreen</PresentationFormat>
  <Paragraphs>211</Paragraphs>
  <Slides>46</Slides>
  <Notes>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46</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1_Custom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GUPTA</cp:lastModifiedBy>
  <cp:revision>256</cp:revision>
  <dcterms:created xsi:type="dcterms:W3CDTF">2021-04-29T18:58:34Z</dcterms:created>
  <dcterms:modified xsi:type="dcterms:W3CDTF">2022-06-20T11:05:54Z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